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76" r:id="rId4"/>
    <p:sldId id="277" r:id="rId5"/>
    <p:sldId id="286" r:id="rId6"/>
    <p:sldId id="287" r:id="rId7"/>
    <p:sldId id="288" r:id="rId8"/>
    <p:sldId id="278" r:id="rId9"/>
    <p:sldId id="279" r:id="rId10"/>
    <p:sldId id="289" r:id="rId11"/>
    <p:sldId id="280" r:id="rId12"/>
    <p:sldId id="291" r:id="rId13"/>
    <p:sldId id="290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2" r:id="rId24"/>
    <p:sldId id="304" r:id="rId25"/>
    <p:sldId id="305" r:id="rId26"/>
    <p:sldId id="306" r:id="rId27"/>
    <p:sldId id="285" r:id="rId28"/>
    <p:sldId id="30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25"/>
    <p:restoredTop sz="94673"/>
  </p:normalViewPr>
  <p:slideViewPr>
    <p:cSldViewPr snapToGrid="0">
      <p:cViewPr varScale="1">
        <p:scale>
          <a:sx n="129" d="100"/>
          <a:sy n="129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A5FDB-ACE9-282B-BAD2-B750A85FA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17BDB-9939-82D0-68BD-7295935C1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44865-29A8-2DFD-6D1E-742DEE8CB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0F85848C-A9EA-2949-AE8F-48EF6E372909}" type="datetimeFigureOut">
              <a:rPr lang="en-GB" smtClean="0"/>
              <a:pPr/>
              <a:t>06/02/2024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7BCC5-2F0F-1EA9-316B-5E2DABF7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3F9DE-1C90-E3C3-9CCA-73EC36E3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7CE50936-D7CA-2A41-86E9-1FA644DF28F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41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06F2B-1E67-60E7-87A8-0FD7370E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5D7C64-E7AC-5DE5-0BDF-3D8060204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31834-693C-8C22-78C4-05D82C688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EBD66-FEC7-4764-485D-4FC7375F2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7D9D-C623-0BDB-BE7A-EE34C305E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293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70B91-1B7A-BBA3-E5FD-EEE3A0A92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0C187-8A2C-C6D8-5BC9-018CBE7FB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85EA5-FE28-D808-23B7-EBA19B73F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95D7A-52ED-712D-0DE2-666972187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75A56-1619-A971-B8D6-93E5883B1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57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0DE2C-70D9-071A-2CE7-1B152739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6C1DF-F875-C92C-DDA3-B3BDC6194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75748-F6CB-4659-0C3D-2D5FD78E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F16DF-576C-DDE9-2A4C-680E928D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82179-5559-D809-4A94-301B73E13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42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98E91-004A-81FA-7C0B-7FA26F8B7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7307D-C668-9365-5F46-884F285CF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45EEA-C0B9-454D-81D5-B5055E889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86549-D688-1A1D-3740-CF887221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3261A-ECF3-3B38-88DA-8C730D2D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259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785B3-C5A9-C8F0-12E0-2BEC34CD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2E834-D6BF-DF29-22CD-B0A3AE393C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BB2F2-7329-EA8B-4CC4-C381ADB9C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66846-B73B-D4D1-573F-C32C7551E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C5C22-B368-3E5B-CAB3-6E2B32CE8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58D65-C597-9F5D-46D1-718A388E6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74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7DBA-9BB9-6A65-96A9-EB462ED85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30730-D83E-1A2D-5697-2A2F86952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C5FBB-9828-D69D-F6C0-E32C50CCB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5C3214-2EB8-8FC1-82FB-8AF589CE1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5ABD63-9E82-5F80-413A-39F24ED65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200275-68A8-0FAC-F327-DAA58C66E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ED451D-39B9-0011-6E53-559DF2553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F6F7B5-CC23-3226-D9A2-12A23242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239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622CA-8BBD-0C73-0EE2-C70DEDDC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6EB85-46AF-172B-11CC-406A45B8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73079-9CF2-02E2-A7C1-E746A2970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9F277-8CEB-6C96-EFD2-7C413A2D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65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AA201A-0F43-DCEC-6AB2-39C9334B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EC659B-1729-6687-9265-DAAC0870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3EB5D-5BE7-22D5-3B34-CF6FB0DF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19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3288-060F-69D5-562C-8EC7D181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E285C-6994-F50D-97DB-C2BFD54C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C36A9-3D25-C874-2D13-98913C60E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2E69E-C0AD-96D6-2B69-7AE3866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FE0F6-56C6-E921-4166-A44724C20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9BEED-60C9-D9CD-70A1-EFF1B440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226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AF54-CFC9-5FA5-72C4-38619A82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624FA3-E628-BF53-DB67-77293FA86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A1951-C238-ACBD-725A-DC673A15B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96342-81B6-5136-2E6E-89B3AAE9F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848C-A9EA-2949-AE8F-48EF6E372909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7EDA0-78CE-2303-D360-8E73BFF35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A6CAD-E224-8ECD-F5BE-EE9B4601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661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2F04F-5773-D254-DBBD-2E0E9CCA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146B9-799C-56CA-9B00-D58E95FA5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8F99C-5D44-AEAB-F1D1-2BD02CE80C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5848C-A9EA-2949-AE8F-48EF6E372909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8280F-0971-41BA-A9D9-7173E977B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A3C67-BA04-00FF-1BFA-D8E14911C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50936-D7CA-2A41-86E9-1FA644DF2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02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1B25-9F89-2F8B-84F9-DEC2D9DB4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46" y="1081832"/>
            <a:ext cx="9144000" cy="2387600"/>
          </a:xfrm>
        </p:spPr>
        <p:txBody>
          <a:bodyPr/>
          <a:lstStyle/>
          <a:p>
            <a:r>
              <a:rPr lang="en-GB" dirty="0"/>
              <a:t>Welcome to </a:t>
            </a:r>
          </a:p>
        </p:txBody>
      </p:sp>
      <p:pic>
        <p:nvPicPr>
          <p:cNvPr id="1026" name="Picture 2" descr="R (programming language) - Wikipedia">
            <a:extLst>
              <a:ext uri="{FF2B5EF4-FFF2-40B4-BE49-F238E27FC236}">
                <a16:creationId xmlns:a16="http://schemas.microsoft.com/office/drawing/2014/main" id="{8DF3BD56-90CB-1B09-D372-2990F2B9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631" y="2175655"/>
            <a:ext cx="2143315" cy="166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BA2A60-6A8D-7B3F-9CE9-4EDEEA217827}"/>
              </a:ext>
            </a:extLst>
          </p:cNvPr>
          <p:cNvSpPr txBox="1"/>
          <p:nvPr/>
        </p:nvSpPr>
        <p:spPr>
          <a:xfrm>
            <a:off x="3496570" y="4007288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Helvetica Light" panose="020B0403020202020204" pitchFamily="34" charset="0"/>
              </a:rPr>
              <a:t>Visualisation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D26B2-95BF-8473-AB3B-692E0BCCF012}"/>
              </a:ext>
            </a:extLst>
          </p:cNvPr>
          <p:cNvSpPr txBox="1"/>
          <p:nvPr/>
        </p:nvSpPr>
        <p:spPr>
          <a:xfrm>
            <a:off x="367861" y="4806672"/>
            <a:ext cx="33153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Helvetica Light" panose="020B0403020202020204" pitchFamily="34" charset="0"/>
              </a:rPr>
              <a:t>Joseph M Barnby</a:t>
            </a:r>
          </a:p>
          <a:p>
            <a:r>
              <a:rPr lang="en-GB" sz="2400" dirty="0">
                <a:latin typeface="Helvetica Light" panose="020B0403020202020204" pitchFamily="34" charset="0"/>
              </a:rPr>
              <a:t>07/02/2024</a:t>
            </a:r>
          </a:p>
          <a:p>
            <a:r>
              <a:rPr lang="en-GB" sz="2400" dirty="0">
                <a:latin typeface="Helvetica Light" panose="020B0403020202020204" pitchFamily="34" charset="0"/>
              </a:rPr>
              <a:t>Postgraduate Lectures</a:t>
            </a:r>
          </a:p>
          <a:p>
            <a:r>
              <a:rPr lang="en-GB" sz="2400" dirty="0">
                <a:latin typeface="Helvetica Light" panose="020B0403020202020204" pitchFamily="34" charset="0"/>
              </a:rPr>
              <a:t>Twitter: </a:t>
            </a:r>
            <a:r>
              <a:rPr lang="en-GB" sz="2400" dirty="0" err="1">
                <a:latin typeface="Helvetica Light" panose="020B0403020202020204" pitchFamily="34" charset="0"/>
              </a:rPr>
              <a:t>JoeBarnby</a:t>
            </a:r>
            <a:endParaRPr lang="en-GB" sz="2400" dirty="0">
              <a:latin typeface="Helvetica Light" panose="020B0403020202020204" pitchFamily="34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B9C2944-252F-1BF9-6CE1-386BC2150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215" y="4551542"/>
            <a:ext cx="1954924" cy="1946479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9BDD006-F660-DEF4-F7DA-200E16A2E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50" y="189196"/>
            <a:ext cx="2802808" cy="1389002"/>
          </a:xfrm>
          <a:prstGeom prst="rect">
            <a:avLst/>
          </a:prstGeom>
        </p:spPr>
      </p:pic>
      <p:pic>
        <p:nvPicPr>
          <p:cNvPr id="2054" name="Picture 6" descr="Visualizations of Distributions and Uncertainty • ggdist">
            <a:extLst>
              <a:ext uri="{FF2B5EF4-FFF2-40B4-BE49-F238E27FC236}">
                <a16:creationId xmlns:a16="http://schemas.microsoft.com/office/drawing/2014/main" id="{636A8925-670A-B85F-6F19-413DAF56C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" r="9386" b="11418"/>
          <a:stretch/>
        </p:blipFill>
        <p:spPr bwMode="auto">
          <a:xfrm>
            <a:off x="9603082" y="62329"/>
            <a:ext cx="2511972" cy="193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07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8007243" y="3234905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BE90087-BC33-0610-A986-C20EB0F5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928"/>
          <a:stretch/>
        </p:blipFill>
        <p:spPr>
          <a:xfrm>
            <a:off x="838200" y="1337005"/>
            <a:ext cx="7169043" cy="195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41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8007243" y="3234905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BE90087-BC33-0610-A986-C20EB0F5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928"/>
          <a:stretch/>
        </p:blipFill>
        <p:spPr>
          <a:xfrm>
            <a:off x="838200" y="1337005"/>
            <a:ext cx="7169043" cy="1958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94094F-79DB-3563-D38D-AFCA53B53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380" y="3562711"/>
            <a:ext cx="6232682" cy="29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8007243" y="3234905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E10FDC-F468-FDE1-10A3-4E091D5A3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4"/>
          <a:stretch/>
        </p:blipFill>
        <p:spPr>
          <a:xfrm>
            <a:off x="838200" y="1337005"/>
            <a:ext cx="7169043" cy="215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43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8007243" y="3234905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BE90087-BC33-0610-A986-C20EB0F52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4"/>
          <a:stretch/>
        </p:blipFill>
        <p:spPr>
          <a:xfrm>
            <a:off x="838200" y="1337005"/>
            <a:ext cx="7169043" cy="2156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BDCA65-C834-BDA6-FFE0-FC03297BF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963" y="3703189"/>
            <a:ext cx="5936885" cy="28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03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8455817" y="2967486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</p:spTree>
    <p:extLst>
      <p:ext uri="{BB962C8B-B14F-4D97-AF65-F5344CB8AC3E}">
        <p14:creationId xmlns:p14="http://schemas.microsoft.com/office/powerpoint/2010/main" val="2693094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8455817" y="2967486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29E749F-CE5E-32AD-B3C4-45E86C8DF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9405"/>
            <a:ext cx="7046343" cy="311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73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8455817" y="2967486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D07DF0-4F15-48BC-969C-C392B143F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38" y="1925546"/>
            <a:ext cx="7772400" cy="37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48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8197025" y="2700067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68E7525-14E5-1820-4E9B-9C443BF85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93" y="1484343"/>
            <a:ext cx="7215032" cy="41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12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8197025" y="2700067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8509F0-A1E5-EEA6-7604-B6EBF9AAB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25" y="2070250"/>
            <a:ext cx="7772400" cy="37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9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7946859" y="2406769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80EFD9E-B2B6-B927-993F-131418130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7479"/>
            <a:ext cx="6860361" cy="48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48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1D55-B9B6-2A64-4E34-A4359BDB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three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575F1-60DC-4B89-ABAD-85DD7B81F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Getting things going (term 1)</a:t>
            </a:r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Cleaning your data (session 2)</a:t>
            </a:r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Making beautiful plots and figures (today)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4AB8386-036A-955C-AED4-85482F62D7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95" y="365125"/>
            <a:ext cx="3017988" cy="3510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8F8842-3BD6-2A0C-4A1E-E91DF8B19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9" t="34466" r="7815" b="34842"/>
          <a:stretch/>
        </p:blipFill>
        <p:spPr>
          <a:xfrm>
            <a:off x="7830746" y="4606542"/>
            <a:ext cx="3935015" cy="1886333"/>
          </a:xfrm>
          <a:prstGeom prst="rect">
            <a:avLst/>
          </a:prstGeom>
        </p:spPr>
      </p:pic>
      <p:pic>
        <p:nvPicPr>
          <p:cNvPr id="1026" name="Picture 2" descr="Basic ridgeline plot – the R Graph Gallery">
            <a:extLst>
              <a:ext uri="{FF2B5EF4-FFF2-40B4-BE49-F238E27FC236}">
                <a16:creationId xmlns:a16="http://schemas.microsoft.com/office/drawing/2014/main" id="{9C44D440-BD38-E777-C9E0-47B19D27D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668" y="654548"/>
            <a:ext cx="2724916" cy="272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E4A11F90-729E-95E6-85E1-D9A343570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76" y="5137929"/>
            <a:ext cx="815592" cy="94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 (programming language) - Wikipedia">
            <a:extLst>
              <a:ext uri="{FF2B5EF4-FFF2-40B4-BE49-F238E27FC236}">
                <a16:creationId xmlns:a16="http://schemas.microsoft.com/office/drawing/2014/main" id="{0898E6E1-3142-BDB0-88AC-0995B138B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98" y="2291268"/>
            <a:ext cx="955749" cy="7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lcome to the Tidyverse • tidyverse">
            <a:extLst>
              <a:ext uri="{FF2B5EF4-FFF2-40B4-BE49-F238E27FC236}">
                <a16:creationId xmlns:a16="http://schemas.microsoft.com/office/drawing/2014/main" id="{0E20A1FE-1C50-2272-9130-34C4E07F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76" y="3616447"/>
            <a:ext cx="815591" cy="94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213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EACE4A-A0E2-1439-8AF5-1761C614B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87" y="1882414"/>
            <a:ext cx="7772400" cy="37315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7946859" y="2406769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431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8429938" y="2139351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4B20B9-C611-4815-CE2A-23F179C37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8458"/>
            <a:ext cx="6409980" cy="515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09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9F7B5F-80A2-86EE-024B-CC48F59A7456}"/>
              </a:ext>
            </a:extLst>
          </p:cNvPr>
          <p:cNvCxnSpPr/>
          <p:nvPr/>
        </p:nvCxnSpPr>
        <p:spPr>
          <a:xfrm>
            <a:off x="8429938" y="2139351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4CC9486-017B-0048-7F16-F74E8DCA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68" y="2139351"/>
            <a:ext cx="7772400" cy="37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44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9215ACC6-A532-31D9-0D34-F6361DB0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998812E-AB28-459E-9B0E-8C6746EE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Building our plot</a:t>
            </a:r>
            <a:endParaRPr lang="en-GB" dirty="0"/>
          </a:p>
        </p:txBody>
      </p:sp>
      <p:pic>
        <p:nvPicPr>
          <p:cNvPr id="4" name="Picture 6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016B313F-5663-6BE9-A1AF-1330C8FC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72" y="2805514"/>
            <a:ext cx="2245743" cy="260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ross 5">
            <a:extLst>
              <a:ext uri="{FF2B5EF4-FFF2-40B4-BE49-F238E27FC236}">
                <a16:creationId xmlns:a16="http://schemas.microsoft.com/office/drawing/2014/main" id="{8948FE45-815E-178A-6088-DA4461F37108}"/>
              </a:ext>
            </a:extLst>
          </p:cNvPr>
          <p:cNvSpPr/>
          <p:nvPr/>
        </p:nvSpPr>
        <p:spPr>
          <a:xfrm>
            <a:off x="3664887" y="3429000"/>
            <a:ext cx="1302588" cy="1311215"/>
          </a:xfrm>
          <a:prstGeom prst="plus">
            <a:avLst>
              <a:gd name="adj" fmla="val 46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482" name="Picture 2" descr="ggpubr: Create Easily Publication Ready Plots | R-bloggers">
            <a:extLst>
              <a:ext uri="{FF2B5EF4-FFF2-40B4-BE49-F238E27FC236}">
                <a16:creationId xmlns:a16="http://schemas.microsoft.com/office/drawing/2014/main" id="{433DF895-B598-FBC5-2C8E-B96770E27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227" y="3112697"/>
            <a:ext cx="1986951" cy="198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152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A6DC3-C641-1293-F960-3670FEB14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art of different stages of a football game&#10;&#10;Description automatically generated">
            <a:extLst>
              <a:ext uri="{FF2B5EF4-FFF2-40B4-BE49-F238E27FC236}">
                <a16:creationId xmlns:a16="http://schemas.microsoft.com/office/drawing/2014/main" id="{6EF7581E-ACA7-354A-BD27-18DB59EC9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77" y="1027734"/>
            <a:ext cx="9773246" cy="480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A2791F-9E2F-9C8A-C117-3CB660C6F534}"/>
              </a:ext>
            </a:extLst>
          </p:cNvPr>
          <p:cNvSpPr txBox="1"/>
          <p:nvPr/>
        </p:nvSpPr>
        <p:spPr>
          <a:xfrm>
            <a:off x="4187687" y="218658"/>
            <a:ext cx="381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Cheng-Yu Hsieh</a:t>
            </a:r>
          </a:p>
        </p:txBody>
      </p:sp>
    </p:spTree>
    <p:extLst>
      <p:ext uri="{BB962C8B-B14F-4D97-AF65-F5344CB8AC3E}">
        <p14:creationId xmlns:p14="http://schemas.microsoft.com/office/powerpoint/2010/main" val="2612565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51A50-F41E-B2C6-D0AC-B4925DABA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art of different stages of a football game&#10;&#10;Description automatically generated">
            <a:extLst>
              <a:ext uri="{FF2B5EF4-FFF2-40B4-BE49-F238E27FC236}">
                <a16:creationId xmlns:a16="http://schemas.microsoft.com/office/drawing/2014/main" id="{AE9BF51B-538A-F7C4-DE9E-72F608C5A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1797050"/>
            <a:ext cx="6642100" cy="3263900"/>
          </a:xfrm>
          <a:prstGeom prst="rect">
            <a:avLst/>
          </a:prstGeom>
        </p:spPr>
      </p:pic>
      <p:pic>
        <p:nvPicPr>
          <p:cNvPr id="6" name="Picture 5" descr="A close-up of a graph&#10;&#10;Description automatically generated">
            <a:extLst>
              <a:ext uri="{FF2B5EF4-FFF2-40B4-BE49-F238E27FC236}">
                <a16:creationId xmlns:a16="http://schemas.microsoft.com/office/drawing/2014/main" id="{6F908C4C-83D3-FA77-7C35-89DC36DC9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04" y="543339"/>
            <a:ext cx="9471991" cy="63146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D43C6A-3891-5C80-7873-B260248351B9}"/>
              </a:ext>
            </a:extLst>
          </p:cNvPr>
          <p:cNvSpPr txBox="1"/>
          <p:nvPr/>
        </p:nvSpPr>
        <p:spPr>
          <a:xfrm>
            <a:off x="4740965" y="20119"/>
            <a:ext cx="4015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Desi </a:t>
            </a:r>
            <a:r>
              <a:rPr lang="en-GB" sz="2800" b="1" dirty="0" err="1"/>
              <a:t>Arabadzhiyska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765416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44BDC-F9C8-A3F9-B6FC-0B9F4E77C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art of different stages of a football game&#10;&#10;Description automatically generated">
            <a:extLst>
              <a:ext uri="{FF2B5EF4-FFF2-40B4-BE49-F238E27FC236}">
                <a16:creationId xmlns:a16="http://schemas.microsoft.com/office/drawing/2014/main" id="{19BDAA44-B88F-BA9A-0843-8E70CF3B8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1797050"/>
            <a:ext cx="6642100" cy="3263900"/>
          </a:xfrm>
          <a:prstGeom prst="rect">
            <a:avLst/>
          </a:prstGeom>
        </p:spPr>
      </p:pic>
      <p:pic>
        <p:nvPicPr>
          <p:cNvPr id="8" name="Picture 7" descr="A graph of a trophy&#10;&#10;Description automatically generated">
            <a:extLst>
              <a:ext uri="{FF2B5EF4-FFF2-40B4-BE49-F238E27FC236}">
                <a16:creationId xmlns:a16="http://schemas.microsoft.com/office/drawing/2014/main" id="{5DFAD2A1-0BD3-0FE8-148D-A7C558105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72" y="0"/>
            <a:ext cx="748145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E4617C-C811-357C-E3AA-37C0EDD1FC4C}"/>
              </a:ext>
            </a:extLst>
          </p:cNvPr>
          <p:cNvSpPr txBox="1"/>
          <p:nvPr/>
        </p:nvSpPr>
        <p:spPr>
          <a:xfrm>
            <a:off x="177788" y="2951946"/>
            <a:ext cx="18983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Ryan Jefferies</a:t>
            </a:r>
          </a:p>
        </p:txBody>
      </p:sp>
    </p:spTree>
    <p:extLst>
      <p:ext uri="{BB962C8B-B14F-4D97-AF65-F5344CB8AC3E}">
        <p14:creationId xmlns:p14="http://schemas.microsoft.com/office/powerpoint/2010/main" val="2592590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C86D-CC64-8753-9EA2-A5BF03B6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Grammar of Graphics</a:t>
            </a:r>
          </a:p>
        </p:txBody>
      </p:sp>
      <p:pic>
        <p:nvPicPr>
          <p:cNvPr id="1028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873E34BF-BECF-EFA3-D45F-FE35DAFC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712" y="2083674"/>
            <a:ext cx="4856792" cy="361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EFCECC-B9D2-FAA0-EEF4-65EEEE21FDC3}"/>
              </a:ext>
            </a:extLst>
          </p:cNvPr>
          <p:cNvSpPr txBox="1"/>
          <p:nvPr/>
        </p:nvSpPr>
        <p:spPr>
          <a:xfrm>
            <a:off x="838199" y="2363638"/>
            <a:ext cx="46740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Helvetica Light" panose="020B0403020202020204" pitchFamily="34" charset="0"/>
              </a:rPr>
              <a:t>Your turn!</a:t>
            </a:r>
          </a:p>
          <a:p>
            <a:endParaRPr lang="en-GB" sz="3600" dirty="0">
              <a:latin typeface="Helvetica Light" panose="020B0403020202020204" pitchFamily="34" charset="0"/>
            </a:endParaRPr>
          </a:p>
          <a:p>
            <a:r>
              <a:rPr lang="en-GB" sz="1400" dirty="0">
                <a:latin typeface="Helvetica Light" panose="020B0403020202020204" pitchFamily="34" charset="0"/>
              </a:rPr>
              <a:t>https://</a:t>
            </a:r>
            <a:r>
              <a:rPr lang="en-GB" sz="1400" dirty="0" err="1">
                <a:latin typeface="Helvetica Light" panose="020B0403020202020204" pitchFamily="34" charset="0"/>
              </a:rPr>
              <a:t>github.com</a:t>
            </a:r>
            <a:r>
              <a:rPr lang="en-GB" sz="1400" dirty="0">
                <a:latin typeface="Helvetica Light" panose="020B0403020202020204" pitchFamily="34" charset="0"/>
              </a:rPr>
              <a:t>/</a:t>
            </a:r>
            <a:r>
              <a:rPr lang="en-GB" sz="1400" dirty="0" err="1">
                <a:latin typeface="Helvetica Light" panose="020B0403020202020204" pitchFamily="34" charset="0"/>
              </a:rPr>
              <a:t>josephmbarnby</a:t>
            </a:r>
            <a:r>
              <a:rPr lang="en-GB" sz="1400" dirty="0">
                <a:latin typeface="Helvetica Light" panose="020B0403020202020204" pitchFamily="34" charset="0"/>
              </a:rPr>
              <a:t>/</a:t>
            </a:r>
            <a:r>
              <a:rPr lang="en-GB" sz="1400" dirty="0" err="1">
                <a:latin typeface="Helvetica Light" panose="020B0403020202020204" pitchFamily="34" charset="0"/>
              </a:rPr>
              <a:t>BeginR</a:t>
            </a:r>
            <a:r>
              <a:rPr lang="en-GB" sz="1400" dirty="0">
                <a:latin typeface="Helvetica Light" panose="020B0403020202020204" pitchFamily="34" charset="0"/>
              </a:rPr>
              <a:t>/blob/master/</a:t>
            </a:r>
            <a:r>
              <a:rPr lang="en-GB" sz="1400" dirty="0" err="1">
                <a:latin typeface="Helvetica Light" panose="020B0403020202020204" pitchFamily="34" charset="0"/>
              </a:rPr>
              <a:t>RHULScript</a:t>
            </a:r>
            <a:r>
              <a:rPr lang="en-GB" sz="1400" dirty="0">
                <a:latin typeface="Helvetica Light" panose="020B0403020202020204" pitchFamily="34" charset="0"/>
              </a:rPr>
              <a:t>/</a:t>
            </a:r>
            <a:r>
              <a:rPr lang="en-GB" sz="1400" dirty="0" err="1">
                <a:latin typeface="Helvetica Light" panose="020B0403020202020204" pitchFamily="34" charset="0"/>
              </a:rPr>
              <a:t>Intro_to_dataviz.R</a:t>
            </a:r>
            <a:endParaRPr lang="en-GB" sz="14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43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E4EC-7E83-E033-B269-D9D57D117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Visualisation Competition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A08EB-2B99-BAE9-71E2-67D08FFE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Courier New" panose="02070309020205020404" pitchFamily="49" charset="0"/>
              <a:buChar char="o"/>
            </a:pPr>
            <a:r>
              <a:rPr lang="en-GB" sz="1800" dirty="0">
                <a:effectLst/>
                <a:latin typeface="Helvetica Light" panose="020B0403020202020204" pitchFamily="34" charset="0"/>
              </a:rPr>
              <a:t>Data has to be the World Cup data from </a:t>
            </a:r>
            <a:r>
              <a:rPr lang="en-GB" sz="1800" dirty="0" err="1">
                <a:effectLst/>
                <a:latin typeface="Helvetica Light" panose="020B0403020202020204" pitchFamily="34" charset="0"/>
              </a:rPr>
              <a:t>TidyTuesday</a:t>
            </a:r>
            <a:r>
              <a:rPr lang="en-GB" sz="1800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en-GB" sz="1800" dirty="0">
                <a:effectLst/>
                <a:latin typeface="Helvetica Light" panose="020B0403020202020204" pitchFamily="34" charset="0"/>
              </a:rPr>
              <a:t>Can be anyone who would like to participant (not just workshop attendees)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en-GB" sz="1800" dirty="0"/>
              <a:t>T</a:t>
            </a:r>
            <a:r>
              <a:rPr lang="en-GB" sz="1800" dirty="0">
                <a:effectLst/>
                <a:latin typeface="Helvetica Light" panose="020B0403020202020204" pitchFamily="34" charset="0"/>
              </a:rPr>
              <a:t>wo weeks. It closes on the 21</a:t>
            </a:r>
            <a:r>
              <a:rPr lang="en-GB" sz="1800" baseline="30000" dirty="0"/>
              <a:t>st</a:t>
            </a:r>
            <a:r>
              <a:rPr lang="en-GB" sz="1800" dirty="0">
                <a:effectLst/>
                <a:latin typeface="Helvetica Light" panose="020B0403020202020204" pitchFamily="34" charset="0"/>
              </a:rPr>
              <a:t> of Feb at Midday.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800" dirty="0"/>
              <a:t>There will be three tiers: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400" u="none" strike="noStrike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Up to PhD (£50 Amazon Voucher)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Postdoc</a:t>
            </a:r>
            <a:endParaRPr lang="en-GB" sz="1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Staff</a:t>
            </a:r>
            <a:endParaRPr lang="en-GB" sz="1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>
              <a:buFont typeface="Courier New" panose="02070309020205020404" pitchFamily="49" charset="0"/>
              <a:buChar char="o"/>
            </a:pPr>
            <a:r>
              <a:rPr lang="en-GB" sz="1800" dirty="0">
                <a:effectLst/>
                <a:latin typeface="Helvetica Light" panose="020B0403020202020204" pitchFamily="34" charset="0"/>
              </a:rPr>
              <a:t>All winners and runners up will be featured on a blog post with their code available for anyone to replicate it. 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en-GB" sz="1800" dirty="0">
                <a:effectLst/>
                <a:latin typeface="Helvetica Light" panose="020B0403020202020204" pitchFamily="34" charset="0"/>
              </a:rPr>
              <a:t>We will be judging on three criteria: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Clean code</a:t>
            </a:r>
            <a:endParaRPr lang="en-GB" sz="1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Aesthetics</a:t>
            </a:r>
            <a:endParaRPr lang="en-GB" sz="1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Data clarity</a:t>
            </a:r>
            <a:endParaRPr lang="en-GB" sz="1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  <p:pic>
        <p:nvPicPr>
          <p:cNvPr id="4" name="Picture 6" descr="Visualizations of Distributions and Uncertainty • ggdist">
            <a:extLst>
              <a:ext uri="{FF2B5EF4-FFF2-40B4-BE49-F238E27FC236}">
                <a16:creationId xmlns:a16="http://schemas.microsoft.com/office/drawing/2014/main" id="{6B2C80CF-9F86-42F6-C151-FAAE2D54F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" r="9386" b="11418"/>
          <a:stretch/>
        </p:blipFill>
        <p:spPr bwMode="auto">
          <a:xfrm>
            <a:off x="9603082" y="62329"/>
            <a:ext cx="2511972" cy="193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2548D730-10B0-65E2-5778-B075D9C65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272" y="5128201"/>
            <a:ext cx="815592" cy="94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89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5AF0-653A-0205-1208-37FBE120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data….</a:t>
            </a:r>
          </a:p>
        </p:txBody>
      </p:sp>
      <p:pic>
        <p:nvPicPr>
          <p:cNvPr id="5122" name="Picture 2" descr="Logo for the TidyTuesday project, represented by the word TidyTuesday over a messy splash of black paint">
            <a:extLst>
              <a:ext uri="{FF2B5EF4-FFF2-40B4-BE49-F238E27FC236}">
                <a16:creationId xmlns:a16="http://schemas.microsoft.com/office/drawing/2014/main" id="{49CB9C7A-C02D-E623-B886-BE1BFA2C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96" y="1690688"/>
            <a:ext cx="7763774" cy="388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AAB653-DAF0-1C18-2FF1-540CBA96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635407"/>
            <a:ext cx="7772400" cy="49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7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C86D-CC64-8753-9EA2-A5BF03B6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Grammar of Graphics</a:t>
            </a:r>
          </a:p>
        </p:txBody>
      </p:sp>
      <p:pic>
        <p:nvPicPr>
          <p:cNvPr id="1026" name="Picture 2" descr="The Grammar of Graphics (Statistics and Computing): Amazon.co.uk:  Wilkinson, Leland, Wills, D., Rope, D., Norton, A., Dubbs, R.:  8580000245622: Books">
            <a:extLst>
              <a:ext uri="{FF2B5EF4-FFF2-40B4-BE49-F238E27FC236}">
                <a16:creationId xmlns:a16="http://schemas.microsoft.com/office/drawing/2014/main" id="{CEAD9477-EAB5-6A7F-1EF5-39B6CE783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34" y="1690688"/>
            <a:ext cx="2771913" cy="440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873E34BF-BECF-EFA3-D45F-FE35DAFC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712" y="2083674"/>
            <a:ext cx="4856792" cy="361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32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C86D-CC64-8753-9EA2-A5BF03B6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Grammar of Graphics</a:t>
            </a:r>
          </a:p>
        </p:txBody>
      </p:sp>
      <p:pic>
        <p:nvPicPr>
          <p:cNvPr id="1026" name="Picture 2" descr="The Grammar of Graphics (Statistics and Computing): Amazon.co.uk:  Wilkinson, Leland, Wills, D., Rope, D., Norton, A., Dubbs, R.:  8580000245622: Books">
            <a:extLst>
              <a:ext uri="{FF2B5EF4-FFF2-40B4-BE49-F238E27FC236}">
                <a16:creationId xmlns:a16="http://schemas.microsoft.com/office/drawing/2014/main" id="{CEAD9477-EAB5-6A7F-1EF5-39B6CE783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34" y="1690688"/>
            <a:ext cx="2771913" cy="440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873E34BF-BECF-EFA3-D45F-FE35DAFC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712" y="2083674"/>
            <a:ext cx="4856792" cy="361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9D113D60-0ACB-0AE6-F896-2122709F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632" y="145451"/>
            <a:ext cx="2245743" cy="260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947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C86D-CC64-8753-9EA2-A5BF03B6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Grammar of Graphics</a:t>
            </a:r>
          </a:p>
        </p:txBody>
      </p:sp>
      <p:pic>
        <p:nvPicPr>
          <p:cNvPr id="1028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873E34BF-BECF-EFA3-D45F-FE35DAFC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712" y="2083674"/>
            <a:ext cx="4856792" cy="361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9D113D60-0ACB-0AE6-F896-2122709F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632" y="145451"/>
            <a:ext cx="2245743" cy="260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op 50 ggplot2 Visualizations - The Master List (With Full R Code)">
            <a:extLst>
              <a:ext uri="{FF2B5EF4-FFF2-40B4-BE49-F238E27FC236}">
                <a16:creationId xmlns:a16="http://schemas.microsoft.com/office/drawing/2014/main" id="{3D9F0900-A804-8515-61A4-1BE2A9C70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50" y="2474583"/>
            <a:ext cx="4998669" cy="308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7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C86D-CC64-8753-9EA2-A5BF03B6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1028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873E34BF-BECF-EFA3-D45F-FE35DAFC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5558C8-3D19-E1D7-6821-53AB2158857D}"/>
              </a:ext>
            </a:extLst>
          </p:cNvPr>
          <p:cNvSpPr txBox="1"/>
          <p:nvPr/>
        </p:nvSpPr>
        <p:spPr>
          <a:xfrm>
            <a:off x="838199" y="1880884"/>
            <a:ext cx="74604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Helvetica Light" panose="020B0403020202020204" pitchFamily="34" charset="0"/>
              </a:rPr>
              <a:t>https://</a:t>
            </a:r>
            <a:r>
              <a:rPr lang="en-GB" sz="1800" dirty="0" err="1">
                <a:latin typeface="Helvetica Light" panose="020B0403020202020204" pitchFamily="34" charset="0"/>
              </a:rPr>
              <a:t>github.com</a:t>
            </a:r>
            <a:r>
              <a:rPr lang="en-GB" sz="1800" dirty="0">
                <a:latin typeface="Helvetica Light" panose="020B0403020202020204" pitchFamily="34" charset="0"/>
              </a:rPr>
              <a:t>/</a:t>
            </a:r>
            <a:r>
              <a:rPr lang="en-GB" sz="1800" dirty="0" err="1">
                <a:latin typeface="Helvetica Light" panose="020B0403020202020204" pitchFamily="34" charset="0"/>
              </a:rPr>
              <a:t>josephmbarnby</a:t>
            </a:r>
            <a:r>
              <a:rPr lang="en-GB" sz="1800" dirty="0">
                <a:latin typeface="Helvetica Light" panose="020B0403020202020204" pitchFamily="34" charset="0"/>
              </a:rPr>
              <a:t>/</a:t>
            </a:r>
            <a:r>
              <a:rPr lang="en-GB" sz="1800" dirty="0" err="1">
                <a:latin typeface="Helvetica Light" panose="020B0403020202020204" pitchFamily="34" charset="0"/>
              </a:rPr>
              <a:t>BeginR</a:t>
            </a:r>
            <a:r>
              <a:rPr lang="en-GB" sz="1800" dirty="0">
                <a:latin typeface="Helvetica Light" panose="020B0403020202020204" pitchFamily="34" charset="0"/>
              </a:rPr>
              <a:t>/blob/master/</a:t>
            </a:r>
            <a:r>
              <a:rPr lang="en-GB" sz="1800" dirty="0" err="1">
                <a:latin typeface="Helvetica Light" panose="020B0403020202020204" pitchFamily="34" charset="0"/>
              </a:rPr>
              <a:t>RHULScript</a:t>
            </a:r>
            <a:r>
              <a:rPr lang="en-GB" sz="1800" dirty="0">
                <a:latin typeface="Helvetica Light" panose="020B0403020202020204" pitchFamily="34" charset="0"/>
              </a:rPr>
              <a:t>/</a:t>
            </a:r>
            <a:r>
              <a:rPr lang="en-GB" sz="1800" dirty="0" err="1">
                <a:latin typeface="Helvetica Light" panose="020B0403020202020204" pitchFamily="34" charset="0"/>
              </a:rPr>
              <a:t>Intro_to_dataviz.R</a:t>
            </a:r>
            <a:endParaRPr lang="en-GB" sz="18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91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C86D-CC64-8753-9EA2-A5BF03B6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our plot</a:t>
            </a:r>
          </a:p>
        </p:txBody>
      </p:sp>
      <p:pic>
        <p:nvPicPr>
          <p:cNvPr id="1028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873E34BF-BECF-EFA3-D45F-FE35DAFC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C0319D3-88CF-FB78-D840-CA036260D88C}"/>
              </a:ext>
            </a:extLst>
          </p:cNvPr>
          <p:cNvCxnSpPr/>
          <p:nvPr/>
        </p:nvCxnSpPr>
        <p:spPr>
          <a:xfrm>
            <a:off x="8662850" y="3778370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A111754-1570-0C1A-A58B-CDE0DA2B4537}"/>
              </a:ext>
            </a:extLst>
          </p:cNvPr>
          <p:cNvGrpSpPr/>
          <p:nvPr/>
        </p:nvGrpSpPr>
        <p:grpSpPr>
          <a:xfrm>
            <a:off x="1045234" y="1853114"/>
            <a:ext cx="6796177" cy="4135971"/>
            <a:chOff x="579408" y="2083674"/>
            <a:chExt cx="5080151" cy="3117023"/>
          </a:xfrm>
        </p:grpSpPr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53B6EB38-15C7-C0BC-CAA5-0D754F196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408" y="2083674"/>
              <a:ext cx="5080151" cy="1070671"/>
            </a:xfrm>
            <a:prstGeom prst="rect">
              <a:avLst/>
            </a:prstGeom>
          </p:spPr>
        </p:pic>
        <p:pic>
          <p:nvPicPr>
            <p:cNvPr id="8" name="Picture 7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2815C22A-99B4-1E8D-AE56-AEF0F13CE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408" y="3154345"/>
              <a:ext cx="5080151" cy="2046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9976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pter 5 Grammar of Graphics (GG) basics | Workshop 3: Introduction to  data visualisation with ggplot2">
            <a:extLst>
              <a:ext uri="{FF2B5EF4-FFF2-40B4-BE49-F238E27FC236}">
                <a16:creationId xmlns:a16="http://schemas.microsoft.com/office/drawing/2014/main" id="{C98AEABE-C58D-2BBF-4D5F-59BB434E4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14" y="1807629"/>
            <a:ext cx="3085478" cy="22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0C3964-46D4-91EB-276D-132FA1334D55}"/>
              </a:ext>
            </a:extLst>
          </p:cNvPr>
          <p:cNvCxnSpPr/>
          <p:nvPr/>
        </p:nvCxnSpPr>
        <p:spPr>
          <a:xfrm>
            <a:off x="8063217" y="3519577"/>
            <a:ext cx="7931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9F28CDE-98D4-C70F-B187-06BE2686C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7256"/>
            <a:ext cx="7154743" cy="15496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10D2333-ECC0-EAA3-FAC4-411D4A1DC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Building our plot</a:t>
            </a:r>
          </a:p>
        </p:txBody>
      </p:sp>
    </p:spTree>
    <p:extLst>
      <p:ext uri="{BB962C8B-B14F-4D97-AF65-F5344CB8AC3E}">
        <p14:creationId xmlns:p14="http://schemas.microsoft.com/office/powerpoint/2010/main" val="59214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253</Words>
  <Application>Microsoft Macintosh PowerPoint</Application>
  <PresentationFormat>Widescreen</PresentationFormat>
  <Paragraphs>56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Courier New</vt:lpstr>
      <vt:lpstr>Helvetica</vt:lpstr>
      <vt:lpstr>Helvetica Light</vt:lpstr>
      <vt:lpstr>Office Theme</vt:lpstr>
      <vt:lpstr>Welcome to </vt:lpstr>
      <vt:lpstr>The three lectures</vt:lpstr>
      <vt:lpstr>Our data….</vt:lpstr>
      <vt:lpstr>The Grammar of Graphics</vt:lpstr>
      <vt:lpstr>The Grammar of Graphics</vt:lpstr>
      <vt:lpstr>The Grammar of Graphics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Building our plot</vt:lpstr>
      <vt:lpstr>PowerPoint Presentation</vt:lpstr>
      <vt:lpstr>PowerPoint Presentation</vt:lpstr>
      <vt:lpstr>PowerPoint Presentation</vt:lpstr>
      <vt:lpstr>The Grammar of Graphics</vt:lpstr>
      <vt:lpstr>Data Visualisation Competition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</dc:title>
  <dc:creator>Barnby, Joseph</dc:creator>
  <cp:lastModifiedBy>Joseph Barnby</cp:lastModifiedBy>
  <cp:revision>28</cp:revision>
  <dcterms:created xsi:type="dcterms:W3CDTF">2022-11-07T09:26:15Z</dcterms:created>
  <dcterms:modified xsi:type="dcterms:W3CDTF">2024-02-06T15:19:59Z</dcterms:modified>
</cp:coreProperties>
</file>